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5" r:id="rId3"/>
    <p:sldMasterId id="2147483729" r:id="rId4"/>
    <p:sldMasterId id="2147483774" r:id="rId5"/>
    <p:sldMasterId id="2147483830" r:id="rId6"/>
    <p:sldMasterId id="2147483909" r:id="rId7"/>
    <p:sldMasterId id="2147483933" r:id="rId8"/>
    <p:sldMasterId id="2147484111" r:id="rId9"/>
    <p:sldMasterId id="2147484159" r:id="rId10"/>
    <p:sldMasterId id="2147484327" r:id="rId11"/>
    <p:sldMasterId id="2147484399" r:id="rId12"/>
    <p:sldMasterId id="2147484411" r:id="rId13"/>
    <p:sldMasterId id="2147484423" r:id="rId14"/>
    <p:sldMasterId id="2147484435" r:id="rId15"/>
  </p:sldMasterIdLst>
  <p:notesMasterIdLst>
    <p:notesMasterId r:id="rId31"/>
  </p:notesMasterIdLst>
  <p:handoutMasterIdLst>
    <p:handoutMasterId r:id="rId32"/>
  </p:handoutMasterIdLst>
  <p:sldIdLst>
    <p:sldId id="281" r:id="rId16"/>
    <p:sldId id="694" r:id="rId17"/>
    <p:sldId id="1207" r:id="rId18"/>
    <p:sldId id="1208" r:id="rId19"/>
    <p:sldId id="1209" r:id="rId20"/>
    <p:sldId id="1210" r:id="rId21"/>
    <p:sldId id="1211" r:id="rId22"/>
    <p:sldId id="1212" r:id="rId23"/>
    <p:sldId id="1213" r:id="rId24"/>
    <p:sldId id="1214" r:id="rId25"/>
    <p:sldId id="1215" r:id="rId26"/>
    <p:sldId id="1216" r:id="rId27"/>
    <p:sldId id="1217" r:id="rId28"/>
    <p:sldId id="704" r:id="rId29"/>
    <p:sldId id="283" r:id="rId30"/>
  </p:sldIdLst>
  <p:sldSz cx="12192000" cy="68580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3840">
          <p15:clr>
            <a:srgbClr val="A4A3A4"/>
          </p15:clr>
        </p15:guide>
        <p15:guide id="3" pos="7152">
          <p15:clr>
            <a:srgbClr val="A4A3A4"/>
          </p15:clr>
        </p15:guide>
        <p15:guide id="4" pos="5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432FF"/>
    <a:srgbClr val="800000"/>
    <a:srgbClr val="6600FF"/>
    <a:srgbClr val="FFFF00"/>
    <a:srgbClr val="CC3300"/>
    <a:srgbClr val="CC9900"/>
    <a:srgbClr val="FFCC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1" autoAdjust="0"/>
    <p:restoredTop sz="92818"/>
  </p:normalViewPr>
  <p:slideViewPr>
    <p:cSldViewPr>
      <p:cViewPr varScale="1">
        <p:scale>
          <a:sx n="84" d="100"/>
          <a:sy n="84" d="100"/>
        </p:scale>
        <p:origin x="200" y="792"/>
      </p:cViewPr>
      <p:guideLst>
        <p:guide orient="horz" pos="96"/>
        <p:guide pos="3840"/>
        <p:guide pos="7152"/>
        <p:guide pos="528"/>
      </p:guideLst>
    </p:cSldViewPr>
  </p:slideViewPr>
  <p:outlineViewPr>
    <p:cViewPr>
      <p:scale>
        <a:sx n="33" d="100"/>
        <a:sy n="33" d="100"/>
      </p:scale>
      <p:origin x="0" y="3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C2EF3-51A9-D542-91AF-5422724EA014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6A8E7-26BB-1040-8CEC-F6AFDC014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0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defRPr sz="1200">
                <a:latin typeface="Eras Medium ITC" panose="020B06020305040208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357A5021-1D04-5942-BCFC-430264A0ACD4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defRPr sz="1200">
                <a:latin typeface="Eras Medium ITC" panose="020B06020305040208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EAC54AA-3861-DE46-9F53-BEFEE89E5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4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3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35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7BB0C5-7562-894C-AF30-61FF206C61BB}" type="slidenum"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ras Medium ITC" charset="0"/>
                <a:ea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ras Medium IT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98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9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28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9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055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76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71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196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3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820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1347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9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9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9830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5480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080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38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19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8013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3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51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35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35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1329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3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CE29B-1669-C644-AD31-6141EC01B3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881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429DE-5ABB-AD48-AF8E-DEEF47DB5D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54BF4-3809-5E49-91C4-7E99991DA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5196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273CA-70A0-594C-A728-6AF781026E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562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4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4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92552-CD46-AA40-A425-7C846D1DF6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2064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FCA35-7B95-EC4B-936F-5ED6DA365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0268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BFAD0-0FDA-0B49-8D03-D4F32CC49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1520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E3152-96A6-AA43-B2EA-35EF0AE91A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9686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8BA5-13DC-144F-83A3-42D4E17DB7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0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C4DA-3B9A-954F-9C95-F7C43C84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33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353B0-86C5-B341-AD79-144C1516F9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0525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1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1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7EF79-A77B-BE42-A911-9F143A326B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94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5200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9385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397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9921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499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668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06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5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1C83-878D-D947-A799-ECF9369AB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8441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316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2240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721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2425-7E35-A141-8746-6514D4E9D9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9504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4D4D-BD8E-8F44-9DCC-AE38490EF5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8489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6BF2-EF96-C444-AE34-343DD7AF89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4897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24A8C-6B00-D34B-B072-DEDDCE82B9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9744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24391-F4CC-DB40-8D8C-F3BB162396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2094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B21F-1690-DB43-AC57-E1D08888F6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4084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B72E-3F53-4342-B1A0-1C8E09A25D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2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34B-CFAF-764D-AB51-242BB6798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713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92940-AAC6-3649-BACF-49C57AC07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3991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710CA-B58B-314F-BB62-CEFD0D171B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3252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CC316-691C-0347-8DF1-7D44B5F97D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6256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03414-0662-D249-AE10-41127F6ADF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069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F55209-0C0F-5E4A-B48A-74040EE55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292EF7-6A82-AF4C-91ED-D8613807D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B103B8-624E-5048-9DB7-5FA91F783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8604C-CE42-1E44-9C28-E6D75E4CE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49695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74FAA7-7D96-4142-A79C-3622C8291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22F3ED-0C9C-B94A-A629-25099A10B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933DAC-7A96-824E-9AF8-01F6229189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56E9B-1BE8-9648-942F-31262125D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06496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EBD672-43F9-8443-AC14-72AB1F29A7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479AB2-C6C2-D943-929D-98EA79704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03742B-C565-E344-A238-BE57966D02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06DD3-7819-C846-BDF4-344594426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40233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6FD82B-00E6-2B46-9858-29C76BBB88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D2B8B2-FEE2-1B4E-9917-695DC35AB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93DC8E-A79D-944C-B0EF-85B04821E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8E69B-D10D-7343-9908-6B8CEDD09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65497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AA1F42A-8BF4-5A4B-A5FC-753EF08732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53E5F4-6ED7-3B49-9738-11D9247A7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0D1ADB-11D9-EE4B-B739-07F128621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A1EB8-0B07-534D-9156-38F34B290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77549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E2D26A-3155-E74C-9902-DD3ACE712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F655C9-0131-9C4F-BA8E-93B943F96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DE9CF5-C820-1541-9641-0AA4CE0C6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BCABB-07F9-CD48-B9E5-5A960EBE5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5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67874-FB70-F548-BB76-4A82312E3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3818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FE0EAA-1C9B-0D47-A68E-728932874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0F3FB5-D0B9-4844-959A-E393063A95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9096BF-25A4-CA44-AF9C-98738FD5D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1DB39-C449-F04F-B57F-79EDC43365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1114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408569-D028-7F47-BBE4-0409AE2EB0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45B873-8D67-5C4B-814F-98CF6F8E8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D2DEF9-16FC-6A40-AFB1-3BEED6650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DC9AD-7D08-2341-AD79-56CF1D753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52347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5DB981-A257-034C-9682-07F2ABD4A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CE0A92-010A-5F43-A02E-F8CC45B43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A68AA6-B863-9448-82EA-5C51B98EA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5A647-D4A6-C641-BE1A-172BF3740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3791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1E21-5BA2-0F47-B236-307AFECB1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C5D141-8CEC-2244-B594-12103C8E9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1F4E8-AB66-0448-B209-07C798D50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2EA7A-D4A9-AF47-8B89-821BB473E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65013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8AB34B-F3DA-154D-B2FE-967BB13DB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EEF421-8F96-B042-998F-B06EF9C51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2B5C4-A208-434C-8291-16FEC4AB7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89E6E-04BC-154A-B18A-78F4C98D3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2148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FBD51F6-A8FA-4C42-BC43-1F60DB649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885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 b="1">
                <a:latin typeface="Candara"/>
                <a:cs typeface="Candara"/>
              </a:defRPr>
            </a:lvl1pPr>
            <a:lvl2pPr marL="457200" indent="0">
              <a:buFont typeface="Wingdings" charset="2"/>
              <a:buNone/>
              <a:defRPr sz="2300" b="1">
                <a:latin typeface="Candara"/>
                <a:cs typeface="Candara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2EC2181-8F87-8440-9EC8-DDB98769F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1223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3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02EE989-F8BD-9D49-8816-377C02221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250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95ACEDD-7152-3943-B7EB-060128D4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4647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4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4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88AE3C6-B4B3-9349-A66D-9F2E2C69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27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22A8-4DD0-3B48-8789-583E9C5E3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164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C8B42EB-784C-C244-AC4A-CF4ABC371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1056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8A16831-71BF-2641-BBD4-0C044E37D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241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B81A705-3C54-A44B-8612-B069975F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6377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9AE783D-342D-3443-A5DE-24649C4A6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6537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6EB3046-A0C6-6149-8314-2F5456C2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9883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047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047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EA2B2B2-E321-7E48-8CB8-180CFB4D5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29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2B3C-F7EC-8048-A4EC-F59FFD89E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08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4C69-791F-E54A-8727-82CCCEFC5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4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AAF27-5489-7245-88F2-F26DCB94F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98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0A952-6C5C-5A4C-945B-A9ED60A08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7DA32-9C95-BD48-8FBB-02E2F3975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11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20BE-9506-104C-AE54-B2737AAE1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7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3C476-0927-D742-A0BC-C068DDD84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5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BDF34-83AF-1F46-90BF-0EA695A5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1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3D3CD-1D03-2847-8224-8907E67DB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0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A6771-C502-6D4A-9FEB-D3E01E628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94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FD78-1F8B-3E4D-9104-BA288DF2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63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6E39-6831-9F46-B983-9B577F768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6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1938-7ADE-9140-ADF9-7273F2434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7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02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5B2F-8FB3-5348-A406-20639A2EB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6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7505-50EB-724B-8F6B-93056DE02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52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5833-1C76-A448-8A23-420E26A8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92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E6A8-AD0A-F443-A0AF-99682030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BB66-DC02-0042-8CF6-DDC3C98C4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15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E41F-18AE-4046-8E0F-A1CC5E2E3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7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AB8B8-038A-3740-AA43-C3FFBBB6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39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6509-5AFF-7D47-90CA-A6085F6FE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054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8770A-2166-EC4F-BCAB-FFCCED324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80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FB6D-2AC0-F748-A8D3-2EADF0FD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29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74F2-1B8A-AB40-BE8E-B88C8ED9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27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F0D7-6EB9-1A40-A506-1416F85F2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871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43B56-026E-934C-8D34-7F5E77114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B8C18-0CB8-ED4D-A237-64E6A87C4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26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9D53-3248-A442-8E35-5997BF24D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05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F58B-5CD6-8946-AA63-7C1848E1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616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5E73-4A04-ED4E-BF30-354C9E13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36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ED295-DAF4-CA45-B238-B4A22CCE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90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45812-38F8-464E-8931-1DA400167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74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48CF-351C-6348-BA35-DF24A66B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341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547A-30E0-C74B-B9D2-452BB45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975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99CE-8E44-FC41-9210-106D3F903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24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6EB7B-4497-2446-87CA-AB55D1965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22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646E-7049-734B-953E-82615D303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589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E4A4-9B6B-3444-87C1-29459FC31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9385-B085-8A48-96A3-FA99DD7C8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50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C7EB3-CC68-3C4F-BCAB-7E1EF119A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19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2FBA-BAD1-6443-BFCE-71E3578A6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49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4DC2-7D18-A542-9536-C04B6E81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21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29BB-FFD6-A544-AC01-517A742CF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04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CC178-1209-1043-A94F-47CD97945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002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27E7-C32C-3646-99E7-5DAB0FF82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211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0240-A60E-914E-BE14-058B6FB8C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81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4759-1ECB-3E43-A3E5-459A805B9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68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3255-ACDB-7E4F-A441-F5957896C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613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52E9-E5AC-E245-9459-C346BA0FD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731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BCB3-D159-A54E-9E68-37A3C03DF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22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B3A199E-16AA-6D4C-A7D1-7314B3A17AB4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4B6270F6-B89F-2D41-BEBC-B46FA1731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89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58109A9-1826-F145-8716-C560A2E32A74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3CC68A7-13BB-B145-8EAB-F079FFBC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757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09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81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41D76D4-F8CD-9243-98B0-11BACA8E1B8A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A6D7C905-03A3-0B4C-9D8E-5DD806F23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28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508DA6EE-7EF8-BA4A-B4BE-4A51DF0D51F0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5C4159C-CB67-404A-9D25-CCC01053F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358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341A615-15A5-2C49-9B6F-B1E73BC1F607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0049ED95-A852-A448-8467-0A317BB3D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447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AC5DBA2-400B-3D4B-99C6-6BD499C5F13A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5C13D731-F395-5445-9E76-EBCA1976A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088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39E5ABDA-87C4-C148-8724-2175BAB07E4F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7573D23-25CD-D44C-B233-3099EEB36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528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78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5333FDDA-DC2D-EF4B-A40E-0B665A6D1DB0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07F3291-4405-D945-847E-8823547F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347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781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DDE71AA5-8F20-3E4A-B07D-7C95AF70636A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8DC3DCF6-DE91-5D41-91D1-1AF97879F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15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BB7B94E-B006-DD4B-BF83-C7A187D75E1C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A64E36E2-0CBF-A84E-A943-90E08177E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322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9F18B96-EB01-474A-B2ED-43DCF31E7968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13A12576-882A-FA45-B706-AAE67D97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65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9A914D5-9335-C540-B952-B01A893A7216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3362DA3F-8E88-E64B-A469-4A2A38558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983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C8556B70-4FAF-664F-ADA0-A254032F2B89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7E17587-1BB1-B24D-9FA8-96D496052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53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09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81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22AF4A68-2F96-3247-BD1E-61E4580C719E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F802F0A-0CAB-5746-B86D-A53A3AFF0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02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9701B122-CFBB-8B43-B6C5-1169CB822042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F845F07-EAA9-414B-840C-3ADB8A5E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345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567A68B9-06EB-654A-83A0-24A340099D3A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A97D3BD3-A4B5-F043-8BED-DCC27EFAD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9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0A935E69-3F77-7B4E-B708-4C18F8FC1EEA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A8086E5B-CC65-8A45-BE41-FD87F3E95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080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061DA29F-E201-E34B-9BA4-9587347F3050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AED9253-14F8-5442-83EC-8128A2239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0369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78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EE8D812-8FE9-B447-8B3F-65D4E386D77D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FD4B2199-5CD5-6A41-9976-34D977D95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6512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781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2D320BBA-E797-F149-A19F-E9078B454C43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9F34572-B444-E94F-88D4-22E944234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50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A310831-5085-234C-88F6-5F2720C372A4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DCE6A79A-CD17-6648-B195-7A11E975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734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503DB152-ADAF-184E-A76F-4318D56670B7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6937EF6-DCFF-3045-AE9F-D9B8298B9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54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7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104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989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9519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660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130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48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843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3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479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8910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362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09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09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8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pPr eaLnBrk="1" hangingPunct="1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pPr eaLnBrk="1" hangingPunct="1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</a:defRPr>
            </a:lvl1pPr>
          </a:lstStyle>
          <a:p>
            <a:pPr eaLnBrk="1" hangingPunct="1"/>
            <a:fld id="{1B2604A5-7475-DF4F-85D2-55C0C9F5D2A1}" type="slidenum">
              <a:rPr lang="en-US" smtClean="0">
                <a:solidFill>
                  <a:srgbClr val="000000"/>
                </a:solidFill>
                <a:cs typeface="Arial" charset="0"/>
              </a:rPr>
              <a:pPr eaLnBrk="1" hangingPunct="1"/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53D6B2C5-A86A-4648-A427-EA5B13061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  <a:cs typeface="MS PGothic" charset="0"/>
              </a:defRPr>
            </a:lvl1pPr>
          </a:lstStyle>
          <a:p>
            <a:pPr>
              <a:defRPr/>
            </a:pPr>
            <a:fld id="{F74E3C8C-595E-E443-9735-D1467AD8AF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8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D83399-095D-3147-AF18-680E3B2FF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1DF610-D4E1-1C4E-A9AF-C1D7F359D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14B1EC-CB3F-1F48-A4D4-027CB3D7C9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E63CD-861A-BA41-9BB6-69E447BB2A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6EF832-8A02-5C40-842B-7D169A4254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panose="020B0604020202020204" pitchFamily="34" charset="0"/>
              </a:defRPr>
            </a:lvl1pPr>
          </a:lstStyle>
          <a:p>
            <a:fld id="{F6D090E6-5C3A-E941-8D13-01228C553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4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  <p:sldLayoutId id="2147484431" r:id="rId8"/>
    <p:sldLayoutId id="2147484432" r:id="rId9"/>
    <p:sldLayoutId id="2147484433" r:id="rId10"/>
    <p:sldLayoutId id="21474844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7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7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7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E46F5D3D-B0CF-4E45-88BF-B1E3A3E03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37" r:id="rId2"/>
    <p:sldLayoutId id="2147484438" r:id="rId3"/>
    <p:sldLayoutId id="2147484439" r:id="rId4"/>
    <p:sldLayoutId id="2147484440" r:id="rId5"/>
    <p:sldLayoutId id="2147484441" r:id="rId6"/>
    <p:sldLayoutId id="2147484442" r:id="rId7"/>
    <p:sldLayoutId id="2147484443" r:id="rId8"/>
    <p:sldLayoutId id="2147484444" r:id="rId9"/>
    <p:sldLayoutId id="2147484445" r:id="rId10"/>
    <p:sldLayoutId id="214748444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800000"/>
          </a:solidFill>
          <a:latin typeface="Candara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4E3E3C-E897-B04D-AF87-735BB080E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6CCCCD-C491-384F-B820-A2BF4D9F0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1AEF10-F721-8341-99FD-89BE2F8C0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E6131A-C149-904B-812F-9DCA145CC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FB35D9-066B-4D4C-8F05-D861FBE7D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7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6291F1F6-CC07-B840-8DC6-6F9EE8958472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70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7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C4CEAEBB-4AEF-4E41-A958-2B820145B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7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2CD2A858-E964-704C-8FE2-D4CF7743C7A1}" type="datetimeFigureOut">
              <a:rPr lang="en-US"/>
              <a:pPr>
                <a:defRPr/>
              </a:pPr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70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7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D68A4C77-B6FC-4C4D-9EBE-9935774C0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fld id="{53D6B2C5-A86A-4648-A427-EA5B1306113E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4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29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“Beware of the scribes, who like to walk around in long robes,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 and love greetings in the marketplaces and the best seats in the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 synagogues and the places of honor at feasts, who devour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 widows’ houses and for a pretense make 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long </a:t>
            </a:r>
            <a:r>
              <a:rPr lang="en-US" b="1" dirty="0">
                <a:latin typeface="Candara"/>
                <a:cs typeface="Candara"/>
              </a:rPr>
              <a:t>prayers.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 They will receive the greater condemnation.”</a:t>
            </a:r>
          </a:p>
          <a:p>
            <a:pPr algn="ctr"/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sz="24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sz="3600" b="1" dirty="0">
                <a:latin typeface="Candara"/>
                <a:cs typeface="Candara"/>
              </a:rPr>
              <a:t>Luke 20:46-47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66200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“The Father running is countercultural, this parable depicts a father who leaves the comfort and security of his home and humiliates himself before the village. The coming down and going out to his son is a parable of the incarnation. The costly demonstration of unexpected love in the village street demonstrates a part of the meaning</a:t>
            </a:r>
            <a:r>
              <a:rPr lang="is-IS" b="1" dirty="0">
                <a:latin typeface="Candara"/>
                <a:cs typeface="Candara"/>
              </a:rPr>
              <a:t>…”</a:t>
            </a:r>
            <a:r>
              <a:rPr lang="en-US" b="1" dirty="0">
                <a:latin typeface="Candara"/>
                <a:cs typeface="Candara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0290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sz="34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sz="34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sz="3400" b="1" dirty="0">
                <a:latin typeface="Candara"/>
                <a:cs typeface="Candara"/>
              </a:rPr>
              <a:t>“As the father runs through the street, half the </a:t>
            </a:r>
            <a:br>
              <a:rPr lang="en-US" sz="3400" b="1" dirty="0">
                <a:latin typeface="Candara"/>
                <a:cs typeface="Candara"/>
              </a:rPr>
            </a:br>
            <a:r>
              <a:rPr lang="en-US" sz="3400" b="1" dirty="0">
                <a:latin typeface="Candara"/>
                <a:cs typeface="Candara"/>
              </a:rPr>
              <a:t>village runs after him. The Father’s actions are a drama </a:t>
            </a:r>
            <a:br>
              <a:rPr lang="en-US" sz="3400" b="1" dirty="0">
                <a:latin typeface="Candara"/>
                <a:cs typeface="Candara"/>
              </a:rPr>
            </a:br>
            <a:r>
              <a:rPr lang="en-US" sz="3400" b="1" dirty="0">
                <a:latin typeface="Candara"/>
                <a:cs typeface="Candara"/>
              </a:rPr>
              <a:t>of reconciliation that can restore the boy to his home </a:t>
            </a:r>
            <a:br>
              <a:rPr lang="en-US" sz="3400" b="1" dirty="0">
                <a:latin typeface="Candara"/>
                <a:cs typeface="Candara"/>
              </a:rPr>
            </a:br>
            <a:r>
              <a:rPr lang="en-US" sz="3400" b="1" dirty="0">
                <a:latin typeface="Candara"/>
                <a:cs typeface="Candara"/>
              </a:rPr>
              <a:t>and to his community. After this scene, no one </a:t>
            </a:r>
            <a:br>
              <a:rPr lang="en-US" sz="3400" b="1" dirty="0">
                <a:latin typeface="Candara"/>
                <a:cs typeface="Candara"/>
              </a:rPr>
            </a:br>
            <a:r>
              <a:rPr lang="en-US" sz="3400" b="1" dirty="0">
                <a:latin typeface="Candara"/>
                <a:cs typeface="Candara"/>
              </a:rPr>
              <a:t>in the village can reject or despise him.” </a:t>
            </a:r>
          </a:p>
          <a:p>
            <a:pPr marL="0" indent="0" algn="r">
              <a:buNone/>
            </a:pPr>
            <a:r>
              <a:rPr lang="en-US" sz="3600" b="1" dirty="0">
                <a:latin typeface="Candara"/>
                <a:cs typeface="Candara"/>
              </a:rPr>
              <a:t>—Kenneth Bailey</a:t>
            </a:r>
          </a:p>
          <a:p>
            <a:pPr marL="0" indent="0" algn="r">
              <a:buNone/>
            </a:pPr>
            <a:r>
              <a:rPr lang="en-US" sz="2800" b="1" i="1" dirty="0">
                <a:latin typeface="Candara"/>
                <a:cs typeface="Candara"/>
              </a:rPr>
              <a:t>The Cross &amp; the Prodigal</a:t>
            </a:r>
            <a:r>
              <a:rPr lang="en-US" sz="2800" b="1" dirty="0">
                <a:latin typeface="Candara"/>
                <a:cs typeface="Candara"/>
              </a:rPr>
              <a:t> </a:t>
            </a:r>
          </a:p>
          <a:p>
            <a:pPr marL="0" indent="0" algn="r">
              <a:buNone/>
            </a:pPr>
            <a:endParaRPr lang="en-US" sz="3400" b="1" dirty="0">
              <a:latin typeface="Candara"/>
              <a:cs typeface="Candara"/>
            </a:endParaRPr>
          </a:p>
          <a:p>
            <a:pPr marL="0" indent="0" algn="r">
              <a:buNone/>
            </a:pPr>
            <a:endParaRPr lang="en-US" sz="34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sz="3400" b="1" dirty="0">
              <a:latin typeface="Candara"/>
              <a:cs typeface="Candara"/>
            </a:endParaRPr>
          </a:p>
          <a:p>
            <a:pPr marL="0" indent="0" algn="r">
              <a:buNone/>
            </a:pPr>
            <a:endParaRPr lang="en-US" sz="3400" b="1" dirty="0">
              <a:latin typeface="Candara"/>
              <a:cs typeface="Candara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2815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11573934" cy="5486400"/>
          </a:xfrm>
        </p:spPr>
        <p:txBody>
          <a:bodyPr/>
          <a:lstStyle/>
          <a:p>
            <a:pPr marL="466725" lvl="0" indent="-466725">
              <a:spcBef>
                <a:spcPct val="0"/>
              </a:spcBef>
              <a:buNone/>
            </a:pPr>
            <a:endParaRPr lang="en-US" sz="3400" b="1" spc="-10" dirty="0">
              <a:latin typeface="Candara" charset="0"/>
              <a:ea typeface="ＭＳ Ｐゴシック" charset="0"/>
              <a:cs typeface="MS PGothic" charset="0"/>
            </a:endParaRPr>
          </a:p>
          <a:p>
            <a:pPr marL="466725" lvl="0" indent="-466725">
              <a:spcBef>
                <a:spcPct val="0"/>
              </a:spcBef>
              <a:buNone/>
            </a:pPr>
            <a:endParaRPr lang="en-US" sz="3400" b="1" spc="-10" dirty="0">
              <a:latin typeface="Candara" charset="0"/>
              <a:ea typeface="ＭＳ Ｐゴシック" charset="0"/>
              <a:cs typeface="MS PGothic" charset="0"/>
            </a:endParaRPr>
          </a:p>
          <a:p>
            <a:pPr marL="866775" lvl="1" indent="-466725">
              <a:spcBef>
                <a:spcPct val="0"/>
              </a:spcBef>
              <a:buNone/>
            </a:pPr>
            <a:endParaRPr lang="en-US" sz="3400" b="1" spc="-10" dirty="0">
              <a:latin typeface="Candara" charset="0"/>
              <a:ea typeface="ＭＳ Ｐゴシック" charset="0"/>
              <a:cs typeface="MS PGothic" charset="0"/>
            </a:endParaRPr>
          </a:p>
          <a:p>
            <a:pPr marL="455613" lvl="2" indent="0" defTabSz="385763">
              <a:spcBef>
                <a:spcPts val="0"/>
              </a:spcBef>
              <a:buNone/>
              <a:defRPr/>
            </a:pPr>
            <a:r>
              <a:rPr lang="en-US" sz="3400" b="1" kern="1200" dirty="0">
                <a:latin typeface="Candara" charset="0"/>
                <a:ea typeface="ＭＳ Ｐゴシック" charset="0"/>
                <a:cs typeface="Candara" charset="0"/>
              </a:rPr>
              <a:t>The Father covers over their </a:t>
            </a:r>
            <a:r>
              <a:rPr lang="en-US" sz="3400" b="1" kern="1200" dirty="0">
                <a:solidFill>
                  <a:srgbClr val="FF0000"/>
                </a:solidFill>
                <a:latin typeface="Candara" charset="0"/>
                <a:ea typeface="ＭＳ Ｐゴシック" charset="0"/>
                <a:cs typeface="Candara" charset="0"/>
              </a:rPr>
              <a:t>shame</a:t>
            </a:r>
          </a:p>
          <a:p>
            <a:pPr marL="912813" lvl="2" indent="-457200" defTabSz="385763">
              <a:spcBef>
                <a:spcPts val="0"/>
              </a:spcBef>
              <a:defRPr/>
            </a:pPr>
            <a:endParaRPr lang="en-US" sz="34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455613" lvl="2" indent="0" defTabSz="385763">
              <a:spcBef>
                <a:spcPts val="0"/>
              </a:spcBef>
              <a:buNone/>
              <a:defRPr/>
            </a:pPr>
            <a:r>
              <a:rPr lang="en-US" sz="3400" b="1" kern="1200" dirty="0">
                <a:latin typeface="Candara" charset="0"/>
                <a:ea typeface="ＭＳ Ｐゴシック" charset="0"/>
                <a:cs typeface="Candara" charset="0"/>
              </a:rPr>
              <a:t>We are called to become like </a:t>
            </a:r>
            <a:r>
              <a:rPr lang="en-US" sz="3400" b="1" kern="1200" dirty="0">
                <a:solidFill>
                  <a:srgbClr val="FF0000"/>
                </a:solidFill>
                <a:latin typeface="Candara" charset="0"/>
                <a:ea typeface="ＭＳ Ｐゴシック" charset="0"/>
                <a:cs typeface="Candara" charset="0"/>
              </a:rPr>
              <a:t>the Father</a:t>
            </a:r>
            <a:endParaRPr lang="en-US" sz="34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455613" lvl="2" indent="0" defTabSz="385763">
              <a:spcBef>
                <a:spcPts val="0"/>
              </a:spcBef>
              <a:buNone/>
              <a:defRPr/>
            </a:pPr>
            <a:endParaRPr lang="en-US" sz="34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455613" lvl="2" indent="0" defTabSz="385763">
              <a:spcBef>
                <a:spcPts val="0"/>
              </a:spcBef>
              <a:buNone/>
              <a:defRPr/>
            </a:pPr>
            <a:r>
              <a:rPr lang="en-US" sz="3400" b="1" kern="1200" dirty="0">
                <a:latin typeface="Candara" charset="0"/>
                <a:ea typeface="ＭＳ Ｐゴシック" charset="0"/>
                <a:cs typeface="Candara" charset="0"/>
              </a:rPr>
              <a:t>To </a:t>
            </a:r>
            <a:r>
              <a:rPr lang="en-US" sz="3400" b="1" kern="1200" dirty="0">
                <a:solidFill>
                  <a:srgbClr val="FF0000"/>
                </a:solidFill>
                <a:latin typeface="Candara" charset="0"/>
                <a:ea typeface="ＭＳ Ｐゴシック" charset="0"/>
                <a:cs typeface="Candara" charset="0"/>
              </a:rPr>
              <a:t>receive/welcome </a:t>
            </a:r>
            <a:r>
              <a:rPr lang="en-US" sz="3400" b="1" kern="1200" dirty="0">
                <a:latin typeface="Candara" charset="0"/>
                <a:ea typeface="ＭＳ Ｐゴシック" charset="0"/>
                <a:cs typeface="Candara" charset="0"/>
              </a:rPr>
              <a:t>those that are </a:t>
            </a:r>
            <a:r>
              <a:rPr lang="en-US" sz="3400" b="1" kern="1200" dirty="0">
                <a:solidFill>
                  <a:srgbClr val="FF0000"/>
                </a:solidFill>
                <a:latin typeface="Candara" charset="0"/>
                <a:ea typeface="ＭＳ Ｐゴシック" charset="0"/>
                <a:cs typeface="Candara" charset="0"/>
              </a:rPr>
              <a:t>far off</a:t>
            </a:r>
            <a:endParaRPr lang="en-US" sz="3400" b="1" kern="1200" dirty="0">
              <a:latin typeface="Candara" charset="0"/>
              <a:ea typeface="ＭＳ Ｐゴシック" charset="0"/>
              <a:cs typeface="Candar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264" y="-1432057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9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582400" cy="914400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Candara" charset="0"/>
                <a:cs typeface="MS PGothic" charset="0"/>
              </a:rPr>
              <a:t>THREE PRACTICAL QUESTIONS </a:t>
            </a:r>
            <a:br>
              <a:rPr lang="en-US" sz="3000" dirty="0">
                <a:latin typeface="Candara" charset="0"/>
                <a:cs typeface="MS PGothic" charset="0"/>
              </a:rPr>
            </a:br>
            <a:r>
              <a:rPr lang="en-US" sz="3000" dirty="0">
                <a:latin typeface="Candara" charset="0"/>
                <a:cs typeface="MS PGothic" charset="0"/>
              </a:rPr>
              <a:t>FOR OUR EVERYDAY LIFE</a:t>
            </a:r>
          </a:p>
        </p:txBody>
      </p:sp>
      <p:sp>
        <p:nvSpPr>
          <p:cNvPr id="140290" name="Rectangle 3"/>
          <p:cNvSpPr>
            <a:spLocks noGrp="1" noChangeArrowheads="1"/>
          </p:cNvSpPr>
          <p:nvPr>
            <p:ph idx="1"/>
          </p:nvPr>
        </p:nvSpPr>
        <p:spPr>
          <a:xfrm>
            <a:off x="406463" y="1600200"/>
            <a:ext cx="11480740" cy="51054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Am I far off/distant from God? </a:t>
            </a:r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In what ways can we allow the Father to cover over our shame?</a:t>
            </a:r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How can we be more like the Father? Who do we need to pursue as the Father did for us?</a:t>
            </a:r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5030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0"/>
            <a:ext cx="12192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Welcoming the Far off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2" y="3048000"/>
            <a:ext cx="10417359" cy="24384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A Special Sunday Message</a:t>
            </a: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  <a:latin typeface="Candara" charset="0"/>
              <a:ea typeface="MS PGothic" charset="0"/>
              <a:cs typeface="Arial" charset="0"/>
            </a:endParaRPr>
          </a:p>
          <a:p>
            <a:pPr algn="ctr" eaLnBrk="1" hangingPunct="1">
              <a:buNone/>
              <a:defRPr/>
            </a:pP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Luke 15:20-24</a:t>
            </a:r>
          </a:p>
          <a:p>
            <a:pPr algn="ctr" eaLnBrk="1" hangingPunct="1">
              <a:buNone/>
              <a:defRPr/>
            </a:pPr>
            <a:r>
              <a:rPr lang="en-US" b="1" dirty="0">
                <a:latin typeface="Candara"/>
                <a:cs typeface="Candara"/>
              </a:rPr>
              <a:t>©</a:t>
            </a:r>
            <a:r>
              <a:rPr lang="en-US" dirty="0"/>
              <a:t>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August 19, 2018</a:t>
            </a:r>
          </a:p>
          <a:p>
            <a:pPr algn="ctr"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Abe Park</a:t>
            </a: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  <a:latin typeface="Candara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88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609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Now the tax collectors and sinners were all drawing near 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to hear him.  And the Pharisees and the scribes grumbled,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 saying, “This man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 receives </a:t>
            </a:r>
            <a:r>
              <a:rPr lang="en-US" b="1" dirty="0">
                <a:latin typeface="Candara"/>
                <a:cs typeface="Candara"/>
              </a:rPr>
              <a:t>sinners and eats with them.”</a:t>
            </a: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Luke 15:1-2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8945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sz="28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sz="2800" b="1" dirty="0">
              <a:latin typeface="Candara"/>
              <a:cs typeface="Candara"/>
            </a:endParaRPr>
          </a:p>
          <a:p>
            <a:pPr marL="0" indent="0">
              <a:buNone/>
            </a:pPr>
            <a:r>
              <a:rPr lang="el-GR" sz="4800" b="1" dirty="0">
                <a:latin typeface="SBL Greek"/>
                <a:cs typeface="SBL Greek"/>
              </a:rPr>
              <a:t>προσδέχομαι</a:t>
            </a:r>
            <a:r>
              <a:rPr lang="en-US" sz="4800" dirty="0">
                <a:latin typeface="SBL Greek"/>
                <a:cs typeface="SBL Greek"/>
              </a:rPr>
              <a:t> </a:t>
            </a:r>
            <a:r>
              <a:rPr lang="en-US" b="1" dirty="0">
                <a:latin typeface="Candara"/>
                <a:cs typeface="Candara"/>
              </a:rPr>
              <a:t>(</a:t>
            </a:r>
            <a:r>
              <a:rPr lang="en-US" b="1" dirty="0" err="1">
                <a:latin typeface="Candara"/>
                <a:cs typeface="Candara"/>
              </a:rPr>
              <a:t>pros</a:t>
            </a:r>
            <a:r>
              <a:rPr lang="en-US" b="1" dirty="0" err="1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b="1" dirty="0" err="1">
                <a:latin typeface="Candara"/>
                <a:cs typeface="Candara"/>
              </a:rPr>
              <a:t>dech</a:t>
            </a:r>
            <a:r>
              <a:rPr lang="en-US" b="1" dirty="0" err="1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b="1" dirty="0" err="1">
                <a:latin typeface="Candara"/>
                <a:cs typeface="Candara"/>
              </a:rPr>
              <a:t>omai</a:t>
            </a:r>
            <a:r>
              <a:rPr lang="en-US" b="1" dirty="0">
                <a:latin typeface="Candara"/>
                <a:cs typeface="Candara"/>
              </a:rPr>
              <a:t>) means: </a:t>
            </a:r>
          </a:p>
          <a:p>
            <a:pPr marL="0" indent="0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>
              <a:buNone/>
            </a:pPr>
            <a:r>
              <a:rPr lang="en-US" b="1" dirty="0">
                <a:latin typeface="Candara"/>
                <a:cs typeface="Candara"/>
              </a:rPr>
              <a:t>			1. 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to receive favorably, take up, receive, welcome </a:t>
            </a:r>
          </a:p>
          <a:p>
            <a:pPr marL="0" indent="0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>
              <a:buNone/>
            </a:pPr>
            <a:r>
              <a:rPr lang="en-US" b="1" dirty="0">
                <a:latin typeface="Candara"/>
                <a:cs typeface="Candara"/>
              </a:rPr>
              <a:t>   			2. 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to look forward to, wait for </a:t>
            </a:r>
          </a:p>
          <a:p>
            <a:pPr marL="0" indent="0" algn="ctr">
              <a:buNone/>
            </a:pPr>
            <a:endParaRPr lang="en-US" sz="28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sz="2800" b="1" dirty="0">
              <a:latin typeface="Candara"/>
              <a:cs typeface="Candara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5538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609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Now there was a man in Jerusalem, whose name was Simeon,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and this man was righteous and devout,  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waiting</a:t>
            </a:r>
            <a:r>
              <a:rPr lang="en-US" b="1" dirty="0">
                <a:latin typeface="Candara"/>
                <a:cs typeface="Candara"/>
              </a:rPr>
              <a:t> for the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 consolation of Israel, and the Holy Spirit was upon him.</a:t>
            </a: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Luke 2:25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5089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609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And coming up at that very hour she began to give thanks to God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 and to speak of him to all who were 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waiting</a:t>
            </a:r>
            <a:r>
              <a:rPr lang="en-US" b="1" dirty="0">
                <a:latin typeface="Candara"/>
                <a:cs typeface="Candara"/>
              </a:rPr>
              <a:t> for the </a:t>
            </a: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redemption of Jerusalem.</a:t>
            </a: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b="1" dirty="0">
                <a:latin typeface="Candara"/>
                <a:cs typeface="Candara"/>
              </a:rPr>
              <a:t>Luke 2:38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3157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609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sz="3600" b="1" dirty="0">
                <a:latin typeface="Candara"/>
                <a:cs typeface="Candara"/>
              </a:rPr>
              <a:t>Not many days later, the younger son gathered all he had</a:t>
            </a:r>
          </a:p>
          <a:p>
            <a:pPr marL="0" indent="0" algn="ctr">
              <a:buNone/>
            </a:pPr>
            <a:r>
              <a:rPr lang="en-US" sz="3600" b="1" dirty="0">
                <a:latin typeface="Candara"/>
                <a:cs typeface="Candara"/>
              </a:rPr>
              <a:t> and took a journey into a</a:t>
            </a:r>
            <a:r>
              <a:rPr lang="en-US" sz="3600" b="1" dirty="0">
                <a:solidFill>
                  <a:srgbClr val="FF0000"/>
                </a:solidFill>
                <a:latin typeface="Candara"/>
                <a:cs typeface="Candara"/>
              </a:rPr>
              <a:t> far </a:t>
            </a:r>
            <a:r>
              <a:rPr lang="en-US" sz="3600" b="1" dirty="0">
                <a:latin typeface="Candara"/>
                <a:cs typeface="Candara"/>
              </a:rPr>
              <a:t>country, and there he </a:t>
            </a:r>
          </a:p>
          <a:p>
            <a:pPr marL="0" indent="0" algn="ctr">
              <a:buNone/>
            </a:pPr>
            <a:r>
              <a:rPr lang="en-US" sz="3600" b="1" dirty="0">
                <a:latin typeface="Candara"/>
                <a:cs typeface="Candara"/>
              </a:rPr>
              <a:t>squandered his property in reckless living.</a:t>
            </a:r>
          </a:p>
          <a:p>
            <a:pPr marL="0" indent="0" algn="ctr">
              <a:buNone/>
            </a:pPr>
            <a:endParaRPr lang="en-US" sz="36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sz="3600" b="1" dirty="0">
                <a:latin typeface="Candara"/>
                <a:cs typeface="Candara"/>
              </a:rPr>
              <a:t>Luke 15:13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8922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sz="28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sz="2800" b="1" dirty="0">
              <a:latin typeface="Candara"/>
              <a:cs typeface="Candara"/>
            </a:endParaRPr>
          </a:p>
          <a:p>
            <a:pPr marL="0" indent="0">
              <a:buNone/>
            </a:pPr>
            <a:r>
              <a:rPr lang="en-US" sz="4800" b="1" dirty="0">
                <a:latin typeface="SBL Greek"/>
                <a:cs typeface="SBL Greek"/>
              </a:rPr>
              <a:t>μα</a:t>
            </a:r>
            <a:r>
              <a:rPr lang="en-US" sz="4800" b="1" dirty="0" err="1">
                <a:latin typeface="SBL Greek"/>
                <a:cs typeface="SBL Greek"/>
              </a:rPr>
              <a:t>κρός</a:t>
            </a:r>
            <a:r>
              <a:rPr lang="en-US" sz="4800" dirty="0"/>
              <a:t> </a:t>
            </a:r>
            <a:r>
              <a:rPr lang="en-US" sz="4800" dirty="0">
                <a:latin typeface="SBL Greek"/>
                <a:cs typeface="SBL Greek"/>
              </a:rPr>
              <a:t> </a:t>
            </a:r>
            <a:r>
              <a:rPr lang="en-US" b="1" dirty="0">
                <a:latin typeface="Candara"/>
                <a:cs typeface="Candara"/>
              </a:rPr>
              <a:t>(</a:t>
            </a:r>
            <a:r>
              <a:rPr lang="en-US" b="1" dirty="0" err="1">
                <a:latin typeface="Candara"/>
                <a:cs typeface="Candara"/>
              </a:rPr>
              <a:t>makros</a:t>
            </a:r>
            <a:r>
              <a:rPr lang="en-US" b="1" dirty="0">
                <a:latin typeface="Candara"/>
                <a:cs typeface="Candara"/>
              </a:rPr>
              <a:t>) means: </a:t>
            </a:r>
          </a:p>
          <a:p>
            <a:pPr marL="0" indent="0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>
              <a:buNone/>
            </a:pPr>
            <a:r>
              <a:rPr lang="en-US" b="1" dirty="0">
                <a:latin typeface="Candara"/>
                <a:cs typeface="Candara"/>
              </a:rPr>
              <a:t>			1.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 pertaining to taking a relatively long time, long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   </a:t>
            </a:r>
            <a:r>
              <a:rPr lang="en-US" b="1" dirty="0">
                <a:latin typeface="Candara"/>
                <a:cs typeface="Candara"/>
              </a:rPr>
              <a:t>			2. </a:t>
            </a: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pertaining to being relatively distant,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ndara"/>
                <a:cs typeface="Candara"/>
              </a:rPr>
              <a:t>			    far away, distant </a:t>
            </a:r>
            <a:endParaRPr lang="en-US" sz="2800" b="1" dirty="0">
              <a:solidFill>
                <a:srgbClr val="FF0000"/>
              </a:solidFill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sz="2800" b="1" dirty="0">
              <a:latin typeface="Candara"/>
              <a:cs typeface="Candara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5163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609600"/>
            <a:ext cx="11582401" cy="6222094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endParaRPr lang="en-US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sz="3600" b="1" dirty="0">
                <a:latin typeface="Candara"/>
                <a:cs typeface="Candara"/>
              </a:rPr>
              <a:t>And he arose and came to his father. But while he was still a </a:t>
            </a:r>
            <a:r>
              <a:rPr lang="en-US" sz="3600" b="1" dirty="0">
                <a:solidFill>
                  <a:srgbClr val="FF0000"/>
                </a:solidFill>
                <a:latin typeface="Candara"/>
                <a:cs typeface="Candara"/>
              </a:rPr>
              <a:t>long way off</a:t>
            </a:r>
            <a:r>
              <a:rPr lang="en-US" sz="3600" b="1" dirty="0">
                <a:latin typeface="Candara"/>
                <a:cs typeface="Candara"/>
              </a:rPr>
              <a:t>, his father saw him and felt compassion, and ran and embraced him and kissed him.</a:t>
            </a:r>
          </a:p>
          <a:p>
            <a:pPr marL="0" indent="0" algn="ctr">
              <a:buNone/>
            </a:pPr>
            <a:r>
              <a:rPr lang="en-US" sz="2000" b="1" i="1" dirty="0">
                <a:latin typeface="Candara"/>
                <a:cs typeface="Candara"/>
              </a:rPr>
              <a:t>(</a:t>
            </a:r>
            <a:r>
              <a:rPr lang="en-US" sz="2000" b="1" i="1" dirty="0" err="1">
                <a:latin typeface="Candara"/>
                <a:cs typeface="Candara"/>
              </a:rPr>
              <a:t>makron</a:t>
            </a:r>
            <a:r>
              <a:rPr lang="en-US" sz="2000" b="1" i="1" dirty="0">
                <a:latin typeface="Candara"/>
                <a:cs typeface="Candara"/>
              </a:rPr>
              <a:t>)</a:t>
            </a:r>
          </a:p>
          <a:p>
            <a:pPr marL="0" indent="0" algn="ctr">
              <a:buNone/>
            </a:pPr>
            <a:endParaRPr lang="en-US" sz="2400" b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n-US" sz="3600" b="1" dirty="0">
                <a:latin typeface="Candara"/>
                <a:cs typeface="Candara"/>
              </a:rPr>
              <a:t>Luke 15:20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1650024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Nor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60287</TotalTime>
  <Words>387</Words>
  <Application>Microsoft Macintosh PowerPoint</Application>
  <PresentationFormat>Widescreen</PresentationFormat>
  <Paragraphs>92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15</vt:i4>
      </vt:variant>
    </vt:vector>
  </HeadingPairs>
  <TitlesOfParts>
    <vt:vector size="40" baseType="lpstr">
      <vt:lpstr>ＭＳ Ｐゴシック</vt:lpstr>
      <vt:lpstr>ＭＳ Ｐゴシック</vt:lpstr>
      <vt:lpstr>Arial</vt:lpstr>
      <vt:lpstr>Calibri</vt:lpstr>
      <vt:lpstr>Calibri Light</vt:lpstr>
      <vt:lpstr>Candara</vt:lpstr>
      <vt:lpstr>Eras Bold ITC</vt:lpstr>
      <vt:lpstr>Eras Medium ITC</vt:lpstr>
      <vt:lpstr>SBL Greek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Office Theme</vt:lpstr>
      <vt:lpstr>2_Office Theme</vt:lpstr>
      <vt:lpstr>6_Default Design</vt:lpstr>
      <vt:lpstr>9_Default Design</vt:lpstr>
      <vt:lpstr>15_Default Design</vt:lpstr>
      <vt:lpstr>7_Default Design</vt:lpstr>
      <vt:lpstr>19_Default Design</vt:lpstr>
      <vt:lpstr>8_Default Design</vt:lpstr>
      <vt:lpstr>3_Normal</vt:lpstr>
      <vt:lpstr>PowerPoint Presentation</vt:lpstr>
      <vt:lpstr>Welcoming the Far off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THREE PRACTICAL QUESTIONS  FOR OUR EVERYDAY LIFE</vt:lpstr>
      <vt:lpstr>PowerPoint Presentation</vt:lpstr>
    </vt:vector>
  </TitlesOfParts>
  <Manager/>
  <Company>UFP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Paul K. Kim</dc:creator>
  <cp:keywords/>
  <dc:description/>
  <cp:lastModifiedBy>Paul Kim</cp:lastModifiedBy>
  <cp:revision>3568</cp:revision>
  <cp:lastPrinted>2018-05-06T13:54:33Z</cp:lastPrinted>
  <dcterms:created xsi:type="dcterms:W3CDTF">2007-10-20T20:09:35Z</dcterms:created>
  <dcterms:modified xsi:type="dcterms:W3CDTF">2018-08-19T20:28:41Z</dcterms:modified>
  <cp:category/>
</cp:coreProperties>
</file>